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3"/>
  </p:notesMasterIdLst>
  <p:handoutMasterIdLst>
    <p:handoutMasterId r:id="rId64"/>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22" r:id="rId24"/>
    <p:sldId id="278" r:id="rId25"/>
    <p:sldId id="280" r:id="rId26"/>
    <p:sldId id="281" r:id="rId27"/>
    <p:sldId id="282" r:id="rId28"/>
    <p:sldId id="283" r:id="rId29"/>
    <p:sldId id="385" r:id="rId30"/>
    <p:sldId id="386" r:id="rId31"/>
    <p:sldId id="387" r:id="rId32"/>
    <p:sldId id="388" r:id="rId33"/>
    <p:sldId id="397" r:id="rId34"/>
    <p:sldId id="390" r:id="rId35"/>
    <p:sldId id="391" r:id="rId36"/>
    <p:sldId id="392" r:id="rId37"/>
    <p:sldId id="393" r:id="rId38"/>
    <p:sldId id="394" r:id="rId39"/>
    <p:sldId id="395" r:id="rId40"/>
    <p:sldId id="396" r:id="rId41"/>
    <p:sldId id="398" r:id="rId42"/>
    <p:sldId id="399" r:id="rId43"/>
    <p:sldId id="400" r:id="rId44"/>
    <p:sldId id="401" r:id="rId45"/>
    <p:sldId id="402" r:id="rId46"/>
    <p:sldId id="403" r:id="rId47"/>
    <p:sldId id="404" r:id="rId48"/>
    <p:sldId id="405" r:id="rId49"/>
    <p:sldId id="406" r:id="rId50"/>
    <p:sldId id="407" r:id="rId51"/>
    <p:sldId id="412" r:id="rId52"/>
    <p:sldId id="413" r:id="rId53"/>
    <p:sldId id="408" r:id="rId54"/>
    <p:sldId id="409" r:id="rId55"/>
    <p:sldId id="410" r:id="rId56"/>
    <p:sldId id="414" r:id="rId57"/>
    <p:sldId id="415" r:id="rId58"/>
    <p:sldId id="416" r:id="rId59"/>
    <p:sldId id="417" r:id="rId60"/>
    <p:sldId id="418" r:id="rId61"/>
    <p:sldId id="421" r:id="rId6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27491" autoAdjust="0"/>
  </p:normalViewPr>
  <p:slideViewPr>
    <p:cSldViewPr snapToGrid="0">
      <p:cViewPr varScale="1">
        <p:scale>
          <a:sx n="17" d="100"/>
          <a:sy n="17" d="100"/>
        </p:scale>
        <p:origin x="2892" y="42"/>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03-04-2017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03-04-2017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0.58m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o también </a:t>
            </a:r>
            <a:r>
              <a:rPr lang="es-ES" sz="1200" b="0" i="0" kern="1200" dirty="0">
                <a:solidFill>
                  <a:schemeClr val="tx1"/>
                </a:solidFill>
                <a:effectLst/>
                <a:latin typeface="+mn-lt"/>
                <a:ea typeface="+mn-ea"/>
                <a:cs typeface="+mn-cs"/>
              </a:rPr>
              <a:t>cuántas características de un </a:t>
            </a:r>
            <a:r>
              <a:rPr lang="es-ES" sz="1200" b="0" i="0" kern="1200">
                <a:solidFill>
                  <a:schemeClr val="tx1"/>
                </a:solidFill>
                <a:effectLst/>
                <a:latin typeface="+mn-lt"/>
                <a:ea typeface="+mn-ea"/>
                <a:cs typeface="+mn-cs"/>
              </a:rPr>
              <a:t>producto que tengo  </a:t>
            </a:r>
            <a:r>
              <a:rPr lang="es-ES" sz="1200" b="0" i="0" kern="1200" dirty="0">
                <a:solidFill>
                  <a:schemeClr val="tx1"/>
                </a:solidFill>
                <a:effectLst/>
                <a:latin typeface="+mn-lt"/>
                <a:ea typeface="+mn-ea"/>
                <a:cs typeface="+mn-cs"/>
              </a:rPr>
              <a:t>están obligando a otros proveedores a reaccionar para mantenerse al ritmo.</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actualmente y trabajar para que en el futuro se mantenga en esa posición pero de nada servirá estas visiones sin la capacidad para ejecutar.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en particular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Para los proveedores y los clientes, los visionarios caen en la categoría de mayor riesgo/recompensa. A menudo introducen nuevas tecnologías, servicios o modelos de negocio, pero tal vez necesiten construir fortaleza financiera, servicio y soporte, y canales de ventas y distribución(Invertir más en la capacidad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clientes.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Han demostrado la visión necesaria para mantener su posición en el mercado a medida que evolucionan los requisitos.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Los líderes suelen poseer una gran base de clientes satisfechos y disfrutar de una alta visibilidad dentro del mercado. Su tamaño y su fortaleza financiera les permiten seguir siendo viables en una economía desafiante.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Este cuadrante mágico trata de herramientas para DATA DISCOVERY.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Podemos visualizar en esta imagen que la herramienta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esta mejor posicionada en el cuadrante de los lideres de este </a:t>
            </a:r>
            <a:r>
              <a:rPr lang="es-PY" sz="1200" b="0" i="0" kern="1200" noProof="0" dirty="0">
                <a:solidFill>
                  <a:schemeClr val="tx1"/>
                </a:solidFill>
                <a:effectLst/>
                <a:latin typeface="+mn-lt"/>
                <a:ea typeface="+mn-ea"/>
                <a:cs typeface="+mn-cs"/>
              </a:rPr>
              <a:t>tipo de tecnología.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66640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aseline="0" dirty="0"/>
              <a:t>Esta herramienta apoyó la construcción de visualizaciones interactivas utilizando Data Discovery.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Incluso los usuarios sin conocimientos técnicos pueden analizar esos datos a través de nuestra interfaz de arrastrar y soltar. Cualquier persona puede hacer preguntas a sus datos y contestarlas a la velocidad del pensamiento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produce un impacto y comunica ideas complejas de manera sencilla. Las visualizaciones expresivas le permiten dejar atrás los gráficos estáticos para crear vistas de datos polifacéticas y explorar todas las dimensiones.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se vuelve una extensión natural de su proceso de razonamiento y le permitirá descubrir oportunidades ocultas con la facilidad de arrastrar y soltar.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endParaRPr lang="en-U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Las personas comprenden mejor los datos presentados mediante imágenes que leyendo números en filas y columnas. Con la visualización de datos, puede formular y responder a preguntas más eficazmente, como “¿Dónde aumentan las ventas?”, “¿Qué impulsa el aumento?” y “¿Cuáles son las características de los clientes que usan diferentes servicios?”. Combine el análisis visual con el poder de la ciencia de los datos para transformar activos poco utilizados en una ventaja competitiva.</a:t>
            </a:r>
            <a:br>
              <a:rPr lang="es-ES" sz="1200" b="0" i="0" kern="1200" dirty="0">
                <a:solidFill>
                  <a:schemeClr val="tx1"/>
                </a:solidFill>
                <a:effectLst/>
                <a:latin typeface="+mn-lt"/>
                <a:ea typeface="+mn-ea"/>
                <a:cs typeface="+mn-cs"/>
              </a:rPr>
            </a:b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OBS: enfatizar la agilidad vs crear consultas en las BDS y esperar por cambios de las mismas generalmente realizadas por otros departamentos, optimiza el tiempo de obtención</a:t>
            </a:r>
            <a:r>
              <a:rPr lang="es-PY" sz="1200" b="0" i="0" kern="1200" dirty="0">
                <a:solidFill>
                  <a:schemeClr val="tx1"/>
                </a:solidFill>
                <a:effectLst/>
                <a:latin typeface="+mn-lt"/>
                <a:ea typeface="+mn-ea"/>
                <a:cs typeface="+mn-cs"/>
              </a:rPr>
              <a:t> y limpieza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a:p>
            <a:pPr rtl="0"/>
            <a:endParaRPr lang="es-PY"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03-04-2017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03-04-2017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03-04-2017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03-04-2017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03-04-2017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03-04-2017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03-04-2017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03-04-2017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03-04-2017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03-04-2017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03-04-2017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03-04-2017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03-04-2017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03-04-2017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6" y="662535"/>
            <a:ext cx="9435387" cy="693500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15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2" y="0"/>
            <a:ext cx="7439162" cy="583569"/>
          </a:xfrm>
        </p:spPr>
        <p:txBody>
          <a:bodyPr/>
          <a:lstStyle/>
          <a:p>
            <a:pPr algn="ctr" defTabSz="914400"/>
            <a:r>
              <a:rPr lang="es-ES" sz="4400" noProof="1">
                <a:solidFill>
                  <a:srgbClr val="318CCA"/>
                </a:solidFill>
                <a:latin typeface="Open Sans"/>
              </a:rPr>
              <a:t>Dashboards</a:t>
            </a:r>
            <a:endParaRPr lang="ES-PY" sz="4400" noProof="1">
              <a:solidFill>
                <a:srgbClr val="318CCA"/>
              </a:solidFill>
              <a:latin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1" y="564139"/>
            <a:ext cx="9516803" cy="691611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9354</Words>
  <Application>Microsoft Office PowerPoint</Application>
  <PresentationFormat>Custom</PresentationFormat>
  <Paragraphs>613</Paragraphs>
  <Slides>58</Slides>
  <Notes>54</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58</vt:i4>
      </vt:variant>
    </vt:vector>
  </HeadingPairs>
  <TitlesOfParts>
    <vt:vector size="82" baseType="lpstr">
      <vt:lpstr>MS PGothic</vt:lpstr>
      <vt:lpstr>MS PGothic</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2017-04-03T23:52:49Z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